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58585"/>
              </a:solidFill>
              <a:prstDash val="solid"/>
              <a:miter lim="400000"/>
            </a:ln>
          </a:top>
          <a:bottom>
            <a:ln w="12700" cap="flat">
              <a:solidFill>
                <a:srgbClr val="858585"/>
              </a:solidFill>
              <a:prstDash val="solid"/>
              <a:miter lim="400000"/>
            </a:ln>
          </a:bottom>
          <a:insideH>
            <a:ln w="12700" cap="flat">
              <a:solidFill>
                <a:srgbClr val="8585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58585"/>
              </a:solidFill>
              <a:prstDash val="solid"/>
              <a:miter lim="400000"/>
            </a:ln>
          </a:top>
          <a:bottom>
            <a:ln w="12700" cap="flat">
              <a:solidFill>
                <a:srgbClr val="858585"/>
              </a:solidFill>
              <a:prstDash val="solid"/>
              <a:miter lim="400000"/>
            </a:ln>
          </a:bottom>
          <a:insideH>
            <a:ln w="12700" cap="flat">
              <a:solidFill>
                <a:srgbClr val="8585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692400"/>
            <a:ext cx="19621500" cy="3924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485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b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 txBox="1"/>
          <p:nvPr>
            <p:ph type="body" sz="quarter" idx="21"/>
          </p:nvPr>
        </p:nvSpPr>
        <p:spPr>
          <a:xfrm>
            <a:off x="2387600" y="6045200"/>
            <a:ext cx="196215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600">
                <a:solidFill>
                  <a:srgbClr val="45A7DE"/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4" name="–Johnny Appleseed"/>
          <p:cNvSpPr txBox="1"/>
          <p:nvPr>
            <p:ph type="body" sz="quarter" idx="22"/>
          </p:nvPr>
        </p:nvSpPr>
        <p:spPr>
          <a:xfrm>
            <a:off x="2387600" y="8953500"/>
            <a:ext cx="19621500" cy="787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ortrait photo of a butterfly on a green leaf"/>
          <p:cNvSpPr/>
          <p:nvPr>
            <p:ph type="pic" idx="21"/>
          </p:nvPr>
        </p:nvSpPr>
        <p:spPr>
          <a:xfrm>
            <a:off x="0" y="-190500"/>
            <a:ext cx="24384000" cy="140939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rtrait photo of a butterfly on a green leaf"/>
          <p:cNvSpPr/>
          <p:nvPr>
            <p:ph type="pic" idx="21"/>
          </p:nvPr>
        </p:nvSpPr>
        <p:spPr>
          <a:xfrm>
            <a:off x="4667250" y="-231128"/>
            <a:ext cx="17402076" cy="10058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8623300"/>
            <a:ext cx="19621500" cy="2400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1506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000500"/>
            <a:ext cx="19621500" cy="5715000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ortrait photo of a butterfly on a green leaf"/>
          <p:cNvSpPr/>
          <p:nvPr>
            <p:ph type="pic" idx="21"/>
          </p:nvPr>
        </p:nvSpPr>
        <p:spPr>
          <a:xfrm>
            <a:off x="10530071" y="554566"/>
            <a:ext cx="20258478" cy="11709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711200" y="1981200"/>
            <a:ext cx="140462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half" idx="1"/>
          </p:nvPr>
        </p:nvSpPr>
        <p:spPr>
          <a:xfrm>
            <a:off x="711200" y="6731000"/>
            <a:ext cx="14046200" cy="5232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2387600" y="38989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ortrait photo of a butterfly on a green leaf"/>
          <p:cNvSpPr/>
          <p:nvPr>
            <p:ph type="pic" idx="21"/>
          </p:nvPr>
        </p:nvSpPr>
        <p:spPr>
          <a:xfrm>
            <a:off x="9919689" y="3141992"/>
            <a:ext cx="16395701" cy="94767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2387600" y="3898900"/>
            <a:ext cx="10223500" cy="8039100"/>
          </a:xfrm>
          <a:prstGeom prst="rect">
            <a:avLst/>
          </a:prstGeom>
        </p:spPr>
        <p:txBody>
          <a:bodyPr/>
          <a:lstStyle>
            <a:lvl1pPr marL="673099" indent="-673099">
              <a:spcBef>
                <a:spcPts val="5300"/>
              </a:spcBef>
              <a:buSzPct val="50000"/>
              <a:buBlip>
                <a:blip r:embed="rId2"/>
              </a:buBlip>
              <a:defRPr sz="5000"/>
            </a:lvl1pPr>
            <a:lvl2pPr marL="13462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2pPr>
            <a:lvl3pPr marL="20193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3pPr>
            <a:lvl4pPr marL="26924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4pPr>
            <a:lvl5pPr marL="33655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a monarch caterpillar on leaf"/>
          <p:cNvSpPr/>
          <p:nvPr>
            <p:ph type="pic" idx="21"/>
          </p:nvPr>
        </p:nvSpPr>
        <p:spPr>
          <a:xfrm rot="21600000">
            <a:off x="11168731" y="-2006599"/>
            <a:ext cx="14294116" cy="142940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Portrait photo of a butterfly on a green leaf"/>
          <p:cNvSpPr/>
          <p:nvPr>
            <p:ph type="pic" sz="half" idx="22"/>
          </p:nvPr>
        </p:nvSpPr>
        <p:spPr>
          <a:xfrm rot="21600000">
            <a:off x="13285117" y="6292593"/>
            <a:ext cx="13249309" cy="7658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Portrait photo of three children out in nature inspecting the contents of a jar"/>
          <p:cNvSpPr/>
          <p:nvPr>
            <p:ph type="pic" idx="23"/>
          </p:nvPr>
        </p:nvSpPr>
        <p:spPr>
          <a:xfrm>
            <a:off x="558800" y="-2946400"/>
            <a:ext cx="15062200" cy="1983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87600" y="1790700"/>
            <a:ext cx="196215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2387600" y="355600"/>
            <a:ext cx="19621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6985" y="13106400"/>
            <a:ext cx="461773" cy="431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86868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889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778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2667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3556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4445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5334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6223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7112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8001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iana.org/assignments/bgp-well-known-communities/bgp-well-known-communities.xhtml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atatracker.ietf.org/doc/html/rfc4271" TargetMode="External"/><Relationship Id="rId3" Type="http://schemas.openxmlformats.org/officeDocument/2006/relationships/hyperlink" Target="https://nag.ru/material/36217" TargetMode="External"/><Relationship Id="rId4" Type="http://schemas.openxmlformats.org/officeDocument/2006/relationships/hyperlink" Target="https://habr.com/ru/post/184350" TargetMode="External"/><Relationship Id="rId5" Type="http://schemas.openxmlformats.org/officeDocument/2006/relationships/hyperlink" Target="https://www.iana.org/assignments/address-family-numbers/address-family-numbers.xhtml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ТОО “Умные города” сетевая команда…"/>
          <p:cNvSpPr txBox="1"/>
          <p:nvPr>
            <p:ph type="ctrTitle"/>
          </p:nvPr>
        </p:nvSpPr>
        <p:spPr>
          <a:xfrm>
            <a:off x="2381250" y="1028623"/>
            <a:ext cx="19621500" cy="9149788"/>
          </a:xfrm>
          <a:prstGeom prst="rect">
            <a:avLst/>
          </a:prstGeom>
        </p:spPr>
        <p:txBody>
          <a:bodyPr/>
          <a:lstStyle/>
          <a:p>
            <a:pPr defTabSz="676909">
              <a:defRPr sz="10824"/>
            </a:pPr>
            <a:r>
              <a:t>ТОО “Умные города”</a:t>
            </a:r>
            <a:br/>
            <a:r>
              <a:t>сетевая команда</a:t>
            </a:r>
            <a:br/>
          </a:p>
          <a:p>
            <a:pPr defTabSz="676909">
              <a:defRPr sz="10824"/>
            </a:pPr>
            <a:r>
              <a:t>Тема: “BGP, ECMP”</a:t>
            </a:r>
          </a:p>
          <a:p>
            <a:pPr defTabSz="676909">
              <a:defRPr sz="10824"/>
            </a:pPr>
          </a:p>
          <a:p>
            <a:pPr defTabSz="676909">
              <a:defRPr sz="10824"/>
            </a:pPr>
            <a:r>
              <a:t>Борулько Василий</a:t>
            </a:r>
          </a:p>
        </p:txBody>
      </p:sp>
      <p:sp>
        <p:nvSpPr>
          <p:cNvPr id="120" name="Что я умею… по документам:…"/>
          <p:cNvSpPr txBox="1"/>
          <p:nvPr>
            <p:ph type="subTitle" sz="quarter" idx="1"/>
          </p:nvPr>
        </p:nvSpPr>
        <p:spPr>
          <a:xfrm>
            <a:off x="11427866" y="11056587"/>
            <a:ext cx="12041002" cy="1946757"/>
          </a:xfrm>
          <a:prstGeom prst="rect">
            <a:avLst/>
          </a:prstGeom>
        </p:spPr>
        <p:txBody>
          <a:bodyPr/>
          <a:lstStyle/>
          <a:p>
            <a:pPr defTabSz="652145">
              <a:defRPr sz="4424"/>
            </a:pPr>
            <a:r>
              <a:t>Что я умею… по документам:</a:t>
            </a:r>
          </a:p>
          <a:p>
            <a:pPr defTabSz="652145">
              <a:defRPr sz="4424"/>
            </a:pPr>
            <a:r>
              <a:t>JNCIP-SP, CCNP R&amp;S, Python for network engineers, </a:t>
            </a:r>
          </a:p>
          <a:p>
            <a:pPr defTabSz="652145">
              <a:defRPr sz="4424"/>
            </a:pPr>
            <a:r>
              <a:t>RHCSA, CCNA Security, JNCIA DevOps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GP-атрибуты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/>
          <a:p>
            <a:pPr/>
            <a:r>
              <a:t>BGP-атрибуты</a:t>
            </a:r>
          </a:p>
        </p:txBody>
      </p:sp>
      <p:sp>
        <p:nvSpPr>
          <p:cNvPr id="158" name="Well-known - эти параметры должны знать, все всегда Transitive…"/>
          <p:cNvSpPr txBox="1"/>
          <p:nvPr>
            <p:ph type="subTitle" sz="half" idx="1"/>
          </p:nvPr>
        </p:nvSpPr>
        <p:spPr>
          <a:xfrm>
            <a:off x="17004797" y="2723234"/>
            <a:ext cx="7176086" cy="10453932"/>
          </a:xfrm>
          <a:prstGeom prst="rect">
            <a:avLst/>
          </a:prstGeom>
        </p:spPr>
        <p:txBody>
          <a:bodyPr/>
          <a:lstStyle/>
          <a:p>
            <a:pPr defTabSz="536575">
              <a:defRPr sz="3639"/>
            </a:pPr>
            <a:r>
              <a:rPr b="1">
                <a:solidFill>
                  <a:schemeClr val="accent1"/>
                </a:solidFill>
              </a:rPr>
              <a:t>Well-known </a:t>
            </a:r>
            <a:r>
              <a:t>- эти параметры должны знать, все всегда Transitive</a:t>
            </a:r>
          </a:p>
          <a:p>
            <a:pPr defTabSz="536575">
              <a:defRPr sz="3639"/>
            </a:pPr>
          </a:p>
          <a:p>
            <a:pPr defTabSz="536575">
              <a:defRPr sz="3639"/>
            </a:pPr>
            <a:r>
              <a:rPr>
                <a:solidFill>
                  <a:schemeClr val="accent1"/>
                </a:solidFill>
              </a:rPr>
              <a:t>Mandatory(</a:t>
            </a:r>
            <a:r>
              <a:rPr b="1">
                <a:solidFill>
                  <a:schemeClr val="accent1"/>
                </a:solidFill>
              </a:rPr>
              <a:t>Well-known) </a:t>
            </a:r>
            <a:r>
              <a:t>- всегда есть в UPDATE сообщении</a:t>
            </a:r>
          </a:p>
          <a:p>
            <a:pPr defTabSz="536575">
              <a:defRPr sz="3639"/>
            </a:pPr>
          </a:p>
          <a:p>
            <a:pPr defTabSz="536575">
              <a:defRPr sz="3639"/>
            </a:pPr>
            <a:r>
              <a:rPr>
                <a:solidFill>
                  <a:schemeClr val="accent1"/>
                </a:solidFill>
              </a:rPr>
              <a:t>Discretionary(</a:t>
            </a:r>
            <a:r>
              <a:rPr b="1">
                <a:solidFill>
                  <a:schemeClr val="accent1"/>
                </a:solidFill>
              </a:rPr>
              <a:t>Well-known) </a:t>
            </a:r>
            <a:r>
              <a:t>- может не быть в UPDATE сообщении</a:t>
            </a:r>
          </a:p>
          <a:p>
            <a:pPr defTabSz="536575">
              <a:defRPr sz="3639"/>
            </a:pPr>
          </a:p>
          <a:p>
            <a:pPr defTabSz="536575">
              <a:defRPr sz="3639"/>
            </a:pPr>
            <a:r>
              <a:rPr b="1">
                <a:solidFill>
                  <a:schemeClr val="accent1"/>
                </a:solidFill>
              </a:rPr>
              <a:t>Optional </a:t>
            </a:r>
            <a:r>
              <a:t>- эти параметры могут быть не распознаны участником BGP</a:t>
            </a:r>
          </a:p>
          <a:p>
            <a:pPr defTabSz="536575">
              <a:defRPr sz="3639"/>
            </a:pPr>
          </a:p>
          <a:p>
            <a:pPr defTabSz="536575">
              <a:defRPr sz="3639"/>
            </a:pPr>
            <a:r>
              <a:rPr b="1">
                <a:solidFill>
                  <a:schemeClr val="accent1"/>
                </a:solidFill>
              </a:rPr>
              <a:t>Transitive</a:t>
            </a:r>
            <a:r>
              <a:rPr>
                <a:solidFill>
                  <a:schemeClr val="accent1"/>
                </a:solidFill>
              </a:rPr>
              <a:t>(</a:t>
            </a:r>
            <a:r>
              <a:rPr b="1">
                <a:solidFill>
                  <a:schemeClr val="accent1"/>
                </a:solidFill>
              </a:rPr>
              <a:t>Optional) </a:t>
            </a:r>
            <a:r>
              <a:t>- эти параметры должны быть переданы дальше (даже если не распознаны)</a:t>
            </a:r>
          </a:p>
          <a:p>
            <a:pPr defTabSz="536575">
              <a:defRPr sz="3639"/>
            </a:pPr>
          </a:p>
          <a:p>
            <a:pPr defTabSz="536575">
              <a:defRPr sz="3639"/>
            </a:pPr>
            <a:r>
              <a:rPr b="1">
                <a:solidFill>
                  <a:schemeClr val="accent1"/>
                </a:solidFill>
              </a:rPr>
              <a:t>Non-transitive</a:t>
            </a:r>
            <a:r>
              <a:rPr>
                <a:solidFill>
                  <a:schemeClr val="accent1"/>
                </a:solidFill>
              </a:rPr>
              <a:t>(</a:t>
            </a:r>
            <a:r>
              <a:rPr b="1">
                <a:solidFill>
                  <a:schemeClr val="accent1"/>
                </a:solidFill>
              </a:rPr>
              <a:t>Optional) </a:t>
            </a:r>
            <a:r>
              <a:t>- эти параметры не передаются дальше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512" y="2712466"/>
            <a:ext cx="16332721" cy="10475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Алгоритм выбора лучшего BGP-маршрута: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>
            <a:lvl1pPr defTabSz="528319">
              <a:defRPr sz="8448"/>
            </a:lvl1pPr>
          </a:lstStyle>
          <a:p>
            <a:pPr/>
            <a:r>
              <a:t>Алгоритм выбора лучшего BGP-маршрута:</a:t>
            </a:r>
          </a:p>
        </p:txBody>
      </p:sp>
      <p:sp>
        <p:nvSpPr>
          <p:cNvPr id="162" name="Максимальное значение Weight (локально для маршрутизатора, не передаётся, Cisco)…"/>
          <p:cNvSpPr txBox="1"/>
          <p:nvPr>
            <p:ph type="subTitle" idx="1"/>
          </p:nvPr>
        </p:nvSpPr>
        <p:spPr>
          <a:xfrm>
            <a:off x="2374900" y="2713380"/>
            <a:ext cx="19634200" cy="10152217"/>
          </a:xfrm>
          <a:prstGeom prst="rect">
            <a:avLst/>
          </a:prstGeom>
        </p:spPr>
        <p:txBody>
          <a:bodyPr/>
          <a:lstStyle/>
          <a:p>
            <a:pPr algn="l" defTabSz="528319">
              <a:defRPr sz="3584">
                <a:solidFill>
                  <a:schemeClr val="accent5">
                    <a:satOff val="13469"/>
                    <a:lumOff val="13333"/>
                  </a:schemeClr>
                </a:solidFill>
              </a:defRPr>
            </a:pPr>
            <a:r>
              <a:t>Максимальное значение Weight (локально для маршрутизатора, не передаётся, Cisco)</a:t>
            </a:r>
          </a:p>
          <a:p>
            <a:pPr algn="l" defTabSz="528319">
              <a:defRPr sz="3584"/>
            </a:pPr>
          </a:p>
          <a:p>
            <a:pPr algn="l" defTabSz="528319">
              <a:defRPr sz="3584"/>
            </a:pPr>
            <a:r>
              <a:t>1. Максимальное значение Local Preference (для всей AS)</a:t>
            </a:r>
          </a:p>
          <a:p>
            <a:pPr algn="l" defTabSz="528319">
              <a:defRPr sz="3584"/>
            </a:pPr>
          </a:p>
          <a:p>
            <a:pPr algn="l" defTabSz="528319">
              <a:defRPr sz="3584"/>
            </a:pPr>
            <a:r>
              <a:t>2. Предпочесть локальный маршрут маршрутизатора (next hop = 0.0.0.0)</a:t>
            </a:r>
          </a:p>
          <a:p>
            <a:pPr algn="l" defTabSz="528319">
              <a:defRPr sz="3584"/>
            </a:pPr>
          </a:p>
          <a:p>
            <a:pPr algn="l" defTabSz="528319">
              <a:defRPr sz="3584"/>
            </a:pPr>
            <a:r>
              <a:t>3. Кратчайший путь через автономные системы (самый короткий AS_PATH)</a:t>
            </a:r>
          </a:p>
          <a:p>
            <a:pPr algn="l" defTabSz="528319">
              <a:defRPr sz="3584"/>
            </a:pPr>
          </a:p>
          <a:p>
            <a:pPr algn="l" defTabSz="528319">
              <a:defRPr sz="3584"/>
            </a:pPr>
            <a:r>
              <a:t>4. Минимальное значение Origin ( IGP(i) </a:t>
            </a:r>
            <a:r>
              <a:rPr b="1"/>
              <a:t>&gt;</a:t>
            </a:r>
            <a:r>
              <a:t> EGP(e) </a:t>
            </a:r>
            <a:r>
              <a:rPr b="1"/>
              <a:t>&gt;</a:t>
            </a:r>
            <a:r>
              <a:t> incomplete(?) )</a:t>
            </a:r>
          </a:p>
          <a:p>
            <a:pPr algn="l" defTabSz="528319">
              <a:defRPr sz="3584"/>
            </a:pPr>
          </a:p>
          <a:p>
            <a:pPr algn="l" defTabSz="528319">
              <a:defRPr sz="3584"/>
            </a:pPr>
            <a:r>
              <a:t>5. Минимальное значение MED (распространяется между автономными системами)</a:t>
            </a:r>
          </a:p>
          <a:p>
            <a:pPr algn="l" defTabSz="528319">
              <a:defRPr sz="3584"/>
            </a:pPr>
          </a:p>
          <a:p>
            <a:pPr algn="l" defTabSz="528319">
              <a:defRPr sz="3584"/>
            </a:pPr>
            <a:r>
              <a:t>6. Путь eBGP лучше чем путь iBGP</a:t>
            </a:r>
          </a:p>
          <a:p>
            <a:pPr algn="l" defTabSz="528319">
              <a:defRPr sz="3584"/>
            </a:pPr>
          </a:p>
          <a:p>
            <a:pPr algn="l" defTabSz="528319">
              <a:defRPr sz="3584"/>
            </a:pPr>
            <a:r>
              <a:t>7. Выбрать путь через ближайшего IGP-соседа</a:t>
            </a:r>
          </a:p>
          <a:p>
            <a:pPr lvl="8" marL="0" indent="910336" defTabSz="528319">
              <a:spcBef>
                <a:spcPts val="0"/>
              </a:spcBef>
              <a:buSzTx/>
              <a:buNone/>
              <a:defRPr sz="3584"/>
            </a:pPr>
            <a:r>
              <a:t>Если это условие выполнено, то происходит балансировка нагрузки между несколькими равнозначными линками</a:t>
            </a:r>
          </a:p>
          <a:p>
            <a:pPr defTabSz="528319">
              <a:defRPr sz="3584"/>
            </a:pPr>
          </a:p>
          <a:p>
            <a:pPr algn="l" defTabSz="528319">
              <a:defRPr sz="3584">
                <a:solidFill>
                  <a:schemeClr val="accent1"/>
                </a:solidFill>
              </a:defRPr>
            </a:pPr>
            <a:r>
              <a:t>Следующие условия могут различаться от вендора к вендору, сам алгоритм можно немного изменять с помощью дополнительной настройки поведения на конкретном оборудовании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Немного о полезных атрибутах: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>
            <a:lvl1pPr defTabSz="701675">
              <a:defRPr sz="11220"/>
            </a:lvl1pPr>
          </a:lstStyle>
          <a:p>
            <a:pPr/>
            <a:r>
              <a:t>Немного о полезных атрибутах:</a:t>
            </a:r>
          </a:p>
        </p:txBody>
      </p:sp>
      <p:sp>
        <p:nvSpPr>
          <p:cNvPr id="165" name="Local Preference: передаётся только внутри автономной системы, можно обозначить при получении маршрутной информации от eBGP-соседа. Чем больше - тем лучше. Атрибут может быть использован для определения исходящего пути трафика AS.…"/>
          <p:cNvSpPr txBox="1"/>
          <p:nvPr>
            <p:ph type="subTitle" idx="1"/>
          </p:nvPr>
        </p:nvSpPr>
        <p:spPr>
          <a:xfrm>
            <a:off x="1486439" y="2713380"/>
            <a:ext cx="20522661" cy="10152217"/>
          </a:xfrm>
          <a:prstGeom prst="rect">
            <a:avLst/>
          </a:prstGeom>
        </p:spPr>
        <p:txBody>
          <a:bodyPr/>
          <a:lstStyle/>
          <a:p>
            <a:pPr defTabSz="462280">
              <a:defRPr sz="3136"/>
            </a:pPr>
            <a:r>
              <a:rPr b="1">
                <a:solidFill>
                  <a:schemeClr val="accent1"/>
                </a:solidFill>
              </a:rPr>
              <a:t>Local Preference:</a:t>
            </a:r>
            <a:r>
              <a:t> передаётся только внутри автономной системы, можно обозначить при получении маршрутной информации от eBGP-соседа. Чем больше - тем лучше. Атрибут может быть использован для определения исходящего пути трафика AS.</a:t>
            </a:r>
          </a:p>
          <a:p>
            <a:pPr defTabSz="462280">
              <a:defRPr sz="3136"/>
            </a:pPr>
          </a:p>
          <a:p>
            <a:pPr defTabSz="462280">
              <a:defRPr sz="3136"/>
            </a:pPr>
            <a:r>
              <a:rPr b="1">
                <a:solidFill>
                  <a:schemeClr val="accent1"/>
                </a:solidFill>
              </a:rPr>
              <a:t>As-path:</a:t>
            </a:r>
            <a:r>
              <a:t> BGP использует в качестве одного из важных атрибутов при выборе лучшего маршрута - количество автономных систем до необходимой сети. Чем меньше количество автономных систем в AS-PATH - тем лучше. Атрибут может быть использован для определения входящего в AS трафика. Может быть передан eBGP-соседу.</a:t>
            </a:r>
          </a:p>
          <a:p>
            <a:pPr defTabSz="462280">
              <a:defRPr sz="3136"/>
            </a:pPr>
          </a:p>
          <a:p>
            <a:pPr defTabSz="462280">
              <a:defRPr sz="3136"/>
            </a:pPr>
            <a:r>
              <a:rPr b="1">
                <a:solidFill>
                  <a:schemeClr val="accent1"/>
                </a:solidFill>
              </a:rPr>
              <a:t>Origin:</a:t>
            </a:r>
            <a:r>
              <a:t> происхождение маршрута. Имеет три значения:</a:t>
            </a:r>
          </a:p>
          <a:p>
            <a:pPr defTabSz="462280">
              <a:defRPr sz="3136"/>
            </a:pPr>
            <a:r>
              <a:t>IGP - внутренний по отношению к текущей AS (например, network или получен по BGP!)</a:t>
            </a:r>
          </a:p>
          <a:p>
            <a:pPr defTabSz="462280">
              <a:defRPr sz="3136"/>
            </a:pPr>
            <a:r>
              <a:t>EGP - получен из устаревшего протокола с названием EGP (скорее всего никогда не получите, так он повсеместно был заменён на BGP)</a:t>
            </a:r>
          </a:p>
          <a:p>
            <a:pPr defTabSz="462280">
              <a:defRPr sz="3136"/>
            </a:pPr>
            <a:r>
              <a:t>Incomplete - получен как-то ещё, например, через Redistribute (т.е. из другого протокола)</a:t>
            </a:r>
          </a:p>
          <a:p>
            <a:pPr defTabSz="462280">
              <a:defRPr sz="3136"/>
            </a:pPr>
          </a:p>
          <a:p>
            <a:pPr defTabSz="462280">
              <a:defRPr sz="3136"/>
            </a:pPr>
          </a:p>
          <a:p>
            <a:pPr defTabSz="462280">
              <a:defRPr sz="3136"/>
            </a:pPr>
            <a:r>
              <a:rPr b="1">
                <a:solidFill>
                  <a:schemeClr val="accent1"/>
                </a:solidFill>
              </a:rPr>
              <a:t>MED (Multi Exit Discriminator):</a:t>
            </a:r>
            <a:r>
              <a:t> меньше - лучше. Атрибут может быть использован для определения входящего в AS трафика. Может быть передан eBGP-соседу.</a:t>
            </a:r>
          </a:p>
          <a:p>
            <a:pPr defTabSz="462280">
              <a:defRPr sz="3136"/>
            </a:pPr>
          </a:p>
          <a:p>
            <a:pPr defTabSz="462280">
              <a:defRPr sz="3136"/>
            </a:pPr>
            <a:r>
              <a:rPr b="1">
                <a:solidFill>
                  <a:schemeClr val="accent1"/>
                </a:solidFill>
              </a:rPr>
              <a:t>Community:</a:t>
            </a:r>
            <a:r>
              <a:t> может быть extended (убедитесь что пиры настроены правильно). Можно передавать вышестоящим провайдерам и с помощью этого более гранулярно обрабатывать маршрутную информацию. Есть определённые community с закреплёнными по умолчанию значениями (</a:t>
            </a:r>
            <a:r>
              <a:rPr u="sng">
                <a:hlinkClick r:id="rId2" invalidUrl="" action="" tgtFrame="" tooltip="" history="1" highlightClick="0" endSnd="0"/>
              </a:rPr>
              <a:t>https://www.iana.org/assignments/bgp-well-known-communities/bgp-well-known-communities.xhtml</a:t>
            </a:r>
            <a:r>
              <a:t>).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P-BGP или не только IPv4"/>
          <p:cNvSpPr txBox="1"/>
          <p:nvPr>
            <p:ph type="ctrTitle"/>
          </p:nvPr>
        </p:nvSpPr>
        <p:spPr>
          <a:xfrm>
            <a:off x="1404497" y="303633"/>
            <a:ext cx="20598253" cy="2163726"/>
          </a:xfrm>
          <a:prstGeom prst="rect">
            <a:avLst/>
          </a:prstGeom>
        </p:spPr>
        <p:txBody>
          <a:bodyPr/>
          <a:lstStyle/>
          <a:p>
            <a:pPr/>
            <a:r>
              <a:t>MP-BGP или не только IPv4</a:t>
            </a:r>
          </a:p>
        </p:txBody>
      </p:sp>
      <p:sp>
        <p:nvSpPr>
          <p:cNvPr id="168" name="В качестве Optional параметров можно передавать маршрутную информацию не только о IPv4 префиксах…"/>
          <p:cNvSpPr txBox="1"/>
          <p:nvPr>
            <p:ph type="subTitle" sz="quarter" idx="1"/>
          </p:nvPr>
        </p:nvSpPr>
        <p:spPr>
          <a:xfrm>
            <a:off x="1669932" y="2665616"/>
            <a:ext cx="20885792" cy="1622882"/>
          </a:xfrm>
          <a:prstGeom prst="rect">
            <a:avLst/>
          </a:prstGeom>
        </p:spPr>
        <p:txBody>
          <a:bodyPr/>
          <a:lstStyle/>
          <a:p>
            <a:pPr defTabSz="528319">
              <a:defRPr sz="3584"/>
            </a:pPr>
            <a:r>
              <a:t>В качестве Optional параметров можно передавать маршрутную информацию не только о IPv4 префиксах</a:t>
            </a:r>
          </a:p>
          <a:p>
            <a:pPr defTabSz="528319">
              <a:defRPr sz="3584"/>
            </a:pPr>
          </a:p>
          <a:p>
            <a:pPr defTabSz="528319">
              <a:defRPr sz="3584"/>
            </a:pPr>
            <a:r>
              <a:t>Capabilities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772" y="4835273"/>
            <a:ext cx="7139098" cy="8190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7180" y="4830793"/>
            <a:ext cx="11200586" cy="819984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AFI (Address Family Indicator)"/>
          <p:cNvSpPr txBox="1"/>
          <p:nvPr/>
        </p:nvSpPr>
        <p:spPr>
          <a:xfrm>
            <a:off x="4579336" y="4286651"/>
            <a:ext cx="4354808" cy="45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30200">
              <a:defRPr sz="2240"/>
            </a:lvl1pPr>
          </a:lstStyle>
          <a:p>
            <a:pPr/>
            <a:r>
              <a:t>AFI (Address Family Indicator)</a:t>
            </a:r>
          </a:p>
        </p:txBody>
      </p:sp>
      <p:sp>
        <p:nvSpPr>
          <p:cNvPr id="172" name="SAFI (Subsequent Address Family Indicator)"/>
          <p:cNvSpPr txBox="1"/>
          <p:nvPr/>
        </p:nvSpPr>
        <p:spPr>
          <a:xfrm>
            <a:off x="12881421" y="4332666"/>
            <a:ext cx="5326747" cy="45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30200">
              <a:defRPr sz="2240"/>
            </a:lvl1pPr>
          </a:lstStyle>
          <a:p>
            <a:pPr/>
            <a:r>
              <a:t>SAFI (Subsequent Address Family Indicator)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Резюмируя, BGP это:"/>
          <p:cNvSpPr txBox="1"/>
          <p:nvPr>
            <p:ph type="ctrTitle"/>
          </p:nvPr>
        </p:nvSpPr>
        <p:spPr>
          <a:xfrm>
            <a:off x="1404497" y="303633"/>
            <a:ext cx="20598253" cy="2163726"/>
          </a:xfrm>
          <a:prstGeom prst="rect">
            <a:avLst/>
          </a:prstGeom>
        </p:spPr>
        <p:txBody>
          <a:bodyPr/>
          <a:lstStyle/>
          <a:p>
            <a:pPr/>
            <a:r>
              <a:t>Резюмируя, BGP это:</a:t>
            </a:r>
          </a:p>
        </p:txBody>
      </p:sp>
      <p:sp>
        <p:nvSpPr>
          <p:cNvPr id="175" name="- хорошо масштабируемый, проверенный временем, протокол…"/>
          <p:cNvSpPr txBox="1"/>
          <p:nvPr>
            <p:ph type="subTitle" idx="1"/>
          </p:nvPr>
        </p:nvSpPr>
        <p:spPr>
          <a:xfrm>
            <a:off x="1669932" y="2665616"/>
            <a:ext cx="20885792" cy="9841189"/>
          </a:xfrm>
          <a:prstGeom prst="rect">
            <a:avLst/>
          </a:prstGeom>
        </p:spPr>
        <p:txBody>
          <a:bodyPr/>
          <a:lstStyle/>
          <a:p>
            <a:pPr defTabSz="701675">
              <a:defRPr sz="4760"/>
            </a:pPr>
            <a:r>
              <a:t>- хорошо масштабируемый, проверенный временем, протокол</a:t>
            </a:r>
          </a:p>
          <a:p>
            <a:pPr defTabSz="701675">
              <a:defRPr sz="4760"/>
            </a:pPr>
          </a:p>
          <a:p>
            <a:pPr defTabSz="701675">
              <a:defRPr sz="4760"/>
            </a:pPr>
            <a:r>
              <a:t>- имеется очень широкий набор инструментов для фильтрации и обработки маршрутной информации (атрибуты и работа с ними, можно даже использовать регулярные выражения при работе с AS-PATH) как на вход так и на выход (import/export или in/out)</a:t>
            </a:r>
          </a:p>
          <a:p>
            <a:pPr defTabSz="701675">
              <a:defRPr sz="4760"/>
            </a:pPr>
          </a:p>
          <a:p>
            <a:pPr defTabSz="701675">
              <a:defRPr sz="4760"/>
            </a:pPr>
            <a:r>
              <a:t>- позволяет довольно гибко настроить ECMP (Equal Cost Multi Path)</a:t>
            </a:r>
          </a:p>
          <a:p>
            <a:pPr defTabSz="701675">
              <a:defRPr sz="4760"/>
            </a:pPr>
          </a:p>
          <a:p>
            <a:pPr defTabSz="701675">
              <a:defRPr sz="4760"/>
            </a:pPr>
            <a:r>
              <a:t>- активно используется для распространения не только IPv4/IPv6 префиксов (MP-BGP) </a:t>
            </a:r>
          </a:p>
          <a:p>
            <a:pPr defTabSz="701675">
              <a:defRPr sz="4760"/>
            </a:pPr>
          </a:p>
          <a:p>
            <a:pPr defTabSz="701675">
              <a:defRPr sz="4760"/>
            </a:pPr>
            <a:r>
              <a:t>- позволяет реализовать UCMP (Unequal Cost Multipath) балансировку исходящего трафика (мы такое делали)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ECMP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/>
          <a:p>
            <a:pPr/>
            <a:r>
              <a:t>ECMP</a:t>
            </a:r>
          </a:p>
        </p:txBody>
      </p:sp>
      <p:sp>
        <p:nvSpPr>
          <p:cNvPr id="178" name="Per-packet - очень равномерная балансировка, на практике не работоспособно, в большинстве случаев. Round-robin. TCP-сессия, если будет балансировка в разные хосты, не установится…"/>
          <p:cNvSpPr txBox="1"/>
          <p:nvPr>
            <p:ph type="subTitle" sz="half" idx="1"/>
          </p:nvPr>
        </p:nvSpPr>
        <p:spPr>
          <a:xfrm>
            <a:off x="12793398" y="2723234"/>
            <a:ext cx="10946065" cy="10303375"/>
          </a:xfrm>
          <a:prstGeom prst="rect">
            <a:avLst/>
          </a:prstGeom>
        </p:spPr>
        <p:txBody>
          <a:bodyPr/>
          <a:lstStyle/>
          <a:p>
            <a:pPr defTabSz="668655">
              <a:defRPr sz="4536"/>
            </a:pPr>
            <a:r>
              <a:rPr b="1">
                <a:solidFill>
                  <a:schemeClr val="accent1"/>
                </a:solidFill>
              </a:rPr>
              <a:t>Per-packet </a:t>
            </a:r>
            <a:r>
              <a:t>- очень равномерная балансировка, на практике не работоспособно, в большинстве случаев. Round-robin. TCP-сессия, если будет балансировка в разные хосты, не установится</a:t>
            </a:r>
          </a:p>
          <a:p>
            <a:pPr defTabSz="668655">
              <a:defRPr sz="4536"/>
            </a:pPr>
          </a:p>
          <a:p>
            <a:pPr defTabSz="668655">
              <a:defRPr sz="4536"/>
            </a:pPr>
            <a:r>
              <a:rPr b="1">
                <a:solidFill>
                  <a:schemeClr val="accent1"/>
                </a:solidFill>
              </a:rPr>
              <a:t>Per-flow </a:t>
            </a:r>
            <a:r>
              <a:t>- не такая равномерная балансировка, рабочий вариант. TCP-сессия установится, так как при балансировке трафик пойдёт на тот же хост. Тут всегда пакеты одной сессии отправляются по одному и тому же пути, то есть в случае TCP/UDP учитывает (SourceIP, DestinationIP, Proto, SourcePort, DestinationPort) — так называемый 5-Tuple. 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695" y="3109809"/>
            <a:ext cx="12033666" cy="7496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CMP в нашей практике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/>
          <a:p>
            <a:pPr/>
            <a:r>
              <a:t>ECMP в нашей практике</a:t>
            </a:r>
          </a:p>
        </p:txBody>
      </p:sp>
      <p:sp>
        <p:nvSpPr>
          <p:cNvPr id="182" name="Используется на проекте…"/>
          <p:cNvSpPr txBox="1"/>
          <p:nvPr>
            <p:ph type="subTitle" sz="half" idx="1"/>
          </p:nvPr>
        </p:nvSpPr>
        <p:spPr>
          <a:xfrm>
            <a:off x="13124671" y="2723234"/>
            <a:ext cx="11056211" cy="10453932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chemeClr val="accent1"/>
                </a:solidFill>
              </a:rPr>
              <a:t>Используется на проекте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LB анонсирует /32 адрес сервиса и осуществляет балансировку между серверами самого сервиса </a:t>
            </a:r>
            <a:r>
              <a:t>- в случае ухода LB на сервисные работы просто прекращается анонс префикса сервиса и можно проводить работы - удобно, нет проблем с, иногда проблемным, keepalived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946" y="2425244"/>
            <a:ext cx="12033836" cy="107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Особенности статического хэширования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>
            <a:lvl1pPr defTabSz="553084">
              <a:defRPr sz="8844"/>
            </a:lvl1pPr>
          </a:lstStyle>
          <a:p>
            <a:pPr/>
            <a:r>
              <a:t>Особенности статического хэширования</a:t>
            </a:r>
          </a:p>
        </p:txBody>
      </p:sp>
      <p:sp>
        <p:nvSpPr>
          <p:cNvPr id="186" name="Статическое хэширование - независимо от обстоятельств чип применят хэш-функцию на заголовки пакетов и возвращает путь, на который указал остаток от деления.…"/>
          <p:cNvSpPr txBox="1"/>
          <p:nvPr>
            <p:ph type="subTitle" idx="1"/>
          </p:nvPr>
        </p:nvSpPr>
        <p:spPr>
          <a:xfrm>
            <a:off x="10591057" y="2723234"/>
            <a:ext cx="13589826" cy="1045393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1"/>
                </a:solidFill>
              </a:rPr>
              <a:t>Статическое хэширование</a:t>
            </a:r>
            <a:r>
              <a:t> - независимо от обстоятельств чип применят хэш-функцию на заголовки пакетов и возвращает путь, на который указал остаток от деления.</a:t>
            </a:r>
          </a:p>
          <a:p>
            <a:pPr/>
          </a:p>
          <a:p>
            <a:pPr/>
            <a:r>
              <a:t>При большом количестве потоков, они относительно равномерно распределяются по путям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Проблема при потере одного из путей(LB вышел из строя) </a:t>
            </a:r>
            <a:r>
              <a:t>- пересчёт путей - разрыв TCP сессий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132" y="3241300"/>
            <a:ext cx="10045701" cy="349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332" y="7931504"/>
            <a:ext cx="9893301" cy="353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silient/Consistent Hashing в ECMP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>
            <a:lvl1pPr defTabSz="643889">
              <a:defRPr sz="10296"/>
            </a:lvl1pPr>
          </a:lstStyle>
          <a:p>
            <a:pPr/>
            <a:r>
              <a:t>Resilient/Consistent Hashing в ECMP</a:t>
            </a:r>
          </a:p>
        </p:txBody>
      </p:sp>
      <p:sp>
        <p:nvSpPr>
          <p:cNvPr id="191" name="- Общий вид"/>
          <p:cNvSpPr txBox="1"/>
          <p:nvPr>
            <p:ph type="subTitle" sz="quarter" idx="1"/>
          </p:nvPr>
        </p:nvSpPr>
        <p:spPr>
          <a:xfrm>
            <a:off x="10352377" y="3470545"/>
            <a:ext cx="9647678" cy="11412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>
                <a:solidFill>
                  <a:srgbClr val="858585"/>
                </a:solidFill>
              </a:defRPr>
            </a:pPr>
            <a:r>
              <a:rPr>
                <a:solidFill>
                  <a:schemeClr val="accent1"/>
                </a:solidFill>
              </a:rPr>
              <a:t>- Общий вид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4716" y="2831909"/>
            <a:ext cx="97790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4633" y="5493124"/>
            <a:ext cx="9296401" cy="4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2966" y="8890190"/>
            <a:ext cx="9842501" cy="4178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Удаление пути -"/>
          <p:cNvSpPr txBox="1"/>
          <p:nvPr/>
        </p:nvSpPr>
        <p:spPr>
          <a:xfrm>
            <a:off x="5311750" y="7258927"/>
            <a:ext cx="7235693" cy="114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>
                <a:solidFill>
                  <a:srgbClr val="858585"/>
                </a:solidFill>
              </a:defRPr>
            </a:pPr>
            <a:r>
              <a:rPr>
                <a:solidFill>
                  <a:schemeClr val="accent1"/>
                </a:solidFill>
              </a:rPr>
              <a:t>Удаление пути -</a:t>
            </a:r>
          </a:p>
        </p:txBody>
      </p:sp>
      <p:sp>
        <p:nvSpPr>
          <p:cNvPr id="196" name="- Добавление пути"/>
          <p:cNvSpPr txBox="1"/>
          <p:nvPr/>
        </p:nvSpPr>
        <p:spPr>
          <a:xfrm>
            <a:off x="11323499" y="10489258"/>
            <a:ext cx="9647678" cy="114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>
                <a:solidFill>
                  <a:srgbClr val="858585"/>
                </a:solidFill>
              </a:defRPr>
            </a:pPr>
            <a:r>
              <a:rPr>
                <a:solidFill>
                  <a:schemeClr val="accent1"/>
                </a:solidFill>
              </a:rPr>
              <a:t>- Добавление пути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оляризация трафика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/>
          <a:p>
            <a:pPr/>
            <a:r>
              <a:t>Поляризация трафика</a:t>
            </a:r>
          </a:p>
        </p:txBody>
      </p:sp>
      <p:sp>
        <p:nvSpPr>
          <p:cNvPr id="199" name="Хэш функция + соль - разные значения на узлах при одних и тех же вводных (не забываем про 5 tuple). Функция в рамках одного устройства будет выдавать одно и то же значение - суть хэш-функции не поменялась"/>
          <p:cNvSpPr txBox="1"/>
          <p:nvPr>
            <p:ph type="subTitle" sz="quarter" idx="1"/>
          </p:nvPr>
        </p:nvSpPr>
        <p:spPr>
          <a:xfrm>
            <a:off x="1497820" y="11266297"/>
            <a:ext cx="20484261" cy="1881604"/>
          </a:xfrm>
          <a:prstGeom prst="rect">
            <a:avLst/>
          </a:prstGeom>
        </p:spPr>
        <p:txBody>
          <a:bodyPr/>
          <a:lstStyle/>
          <a:p>
            <a:pPr defTabSz="635634">
              <a:defRPr sz="4312"/>
            </a:pPr>
            <a:r>
              <a:rPr>
                <a:solidFill>
                  <a:schemeClr val="accent1"/>
                </a:solidFill>
              </a:rPr>
              <a:t>Хэш функция + соль - </a:t>
            </a:r>
            <a:r>
              <a:t>разные значения на узлах при одних и тех же вводных (не забываем про 5 tuple). Функция в рамках одного устройства будет выдавать одно и то же значение - суть хэш-функции не поменялась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1602" y="3042469"/>
            <a:ext cx="18360796" cy="7631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Что такое BGP?"/>
          <p:cNvSpPr txBox="1"/>
          <p:nvPr>
            <p:ph type="ctrTitle"/>
          </p:nvPr>
        </p:nvSpPr>
        <p:spPr>
          <a:xfrm>
            <a:off x="2387600" y="562929"/>
            <a:ext cx="19621500" cy="2151625"/>
          </a:xfrm>
          <a:prstGeom prst="rect">
            <a:avLst/>
          </a:prstGeom>
        </p:spPr>
        <p:txBody>
          <a:bodyPr/>
          <a:lstStyle/>
          <a:p>
            <a:pPr/>
            <a:r>
              <a:t>Что такое BGP?</a:t>
            </a:r>
          </a:p>
        </p:txBody>
      </p:sp>
      <p:sp>
        <p:nvSpPr>
          <p:cNvPr id="123" name="Протокол интернета…"/>
          <p:cNvSpPr txBox="1"/>
          <p:nvPr>
            <p:ph type="subTitle" idx="1"/>
          </p:nvPr>
        </p:nvSpPr>
        <p:spPr>
          <a:xfrm>
            <a:off x="1946180" y="2828636"/>
            <a:ext cx="20932310" cy="9545981"/>
          </a:xfrm>
          <a:prstGeom prst="rect">
            <a:avLst/>
          </a:prstGeom>
        </p:spPr>
        <p:txBody>
          <a:bodyPr/>
          <a:lstStyle/>
          <a:p>
            <a:pPr/>
            <a:r>
              <a:t>Протокол интернета </a:t>
            </a:r>
          </a:p>
          <a:p>
            <a:pPr/>
          </a:p>
          <a:p>
            <a:pPr/>
            <a:r>
              <a:t>IETF стандарт впервые описанный в 1989 году в RFC 1105; в Internet используется с 1994 года; сейчас используется RFC 4271 (4-ая версия, 2006 год)</a:t>
            </a:r>
          </a:p>
          <a:p>
            <a:pPr/>
          </a:p>
          <a:p>
            <a:pPr/>
            <a:r>
              <a:t>Протоколы передачи маршрутной информации</a:t>
            </a:r>
          </a:p>
          <a:p>
            <a:pPr/>
          </a:p>
          <a:p>
            <a:pPr/>
            <a:r>
              <a:t>Что такое Control Plane, Data Plane, RIB, FIB и ещё какие-то таблицы</a:t>
            </a:r>
          </a:p>
          <a:p>
            <a:pPr/>
          </a:p>
          <a:p>
            <a:pPr/>
            <a:r>
              <a:t>Популярные софтовые реализации: BIRD, FRRouting (форк Quagga)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Спасибо за внимание!"/>
          <p:cNvSpPr txBox="1"/>
          <p:nvPr>
            <p:ph type="ctrTitle"/>
          </p:nvPr>
        </p:nvSpPr>
        <p:spPr>
          <a:xfrm>
            <a:off x="2387600" y="3618241"/>
            <a:ext cx="19621500" cy="2085318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  <p:sp>
        <p:nvSpPr>
          <p:cNvPr id="203" name="В презентации использованы следующие материалы:…"/>
          <p:cNvSpPr txBox="1"/>
          <p:nvPr/>
        </p:nvSpPr>
        <p:spPr>
          <a:xfrm>
            <a:off x="9818030" y="10574705"/>
            <a:ext cx="14314285" cy="3026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2800"/>
            </a:pPr>
            <a:r>
              <a:t>В презентации использованы следующие материалы:</a:t>
            </a:r>
          </a:p>
          <a:p>
            <a:pPr algn="l">
              <a:defRPr sz="2800"/>
            </a:pPr>
          </a:p>
          <a:p>
            <a:pPr algn="l">
              <a:defRPr sz="2800"/>
            </a:pPr>
            <a:r>
              <a:t>BGP(4) RFC --- </a:t>
            </a:r>
            <a:r>
              <a:rPr u="sng">
                <a:hlinkClick r:id="rId2" invalidUrl="" action="" tgtFrame="" tooltip="" history="1" highlightClick="0" endSnd="0"/>
              </a:rPr>
              <a:t>https://datatracker.ietf.org/doc/html/rfc4271</a:t>
            </a:r>
            <a:r>
              <a:t> </a:t>
            </a:r>
          </a:p>
          <a:p>
            <a:pPr algn="l">
              <a:defRPr sz="2800"/>
            </a:pPr>
            <a:r>
              <a:t>ECMP - </a:t>
            </a:r>
            <a:r>
              <a:rPr u="sng">
                <a:hlinkClick r:id="rId3" invalidUrl="" action="" tgtFrame="" tooltip="" history="1" highlightClick="0" endSnd="0"/>
              </a:rPr>
              <a:t>https://nag.ru/material/36217</a:t>
            </a:r>
          </a:p>
          <a:p>
            <a:pPr algn="l">
              <a:defRPr sz="2800"/>
            </a:pPr>
            <a:r>
              <a:t>BGP - </a:t>
            </a:r>
            <a:r>
              <a:rPr u="sng">
                <a:hlinkClick r:id="rId4" invalidUrl="" action="" tgtFrame="" tooltip="" history="1" highlightClick="0" endSnd="0"/>
              </a:rPr>
              <a:t>https://habr.com/ru/post/184350</a:t>
            </a:r>
          </a:p>
          <a:p>
            <a:pPr algn="l">
              <a:defRPr sz="2800"/>
            </a:pPr>
            <a:r>
              <a:t>AFI - </a:t>
            </a:r>
            <a:r>
              <a:rPr u="sng">
                <a:hlinkClick r:id="rId5" invalidUrl="" action="" tgtFrame="" tooltip="" history="1" highlightClick="0" endSnd="0"/>
              </a:rPr>
              <a:t>https://www.iana.org/assignments/address-family-numbers/address-family-numbers.xhtml</a:t>
            </a:r>
          </a:p>
          <a:p>
            <a:pPr algn="l">
              <a:defRPr sz="2800"/>
            </a:pPr>
            <a:r>
              <a:t>SAFI - https://www.iana.org/assignments/safi-namespace/safi-namespace.xhtml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Как выглядит BGP?"/>
          <p:cNvSpPr txBox="1"/>
          <p:nvPr>
            <p:ph type="ctrTitle"/>
          </p:nvPr>
        </p:nvSpPr>
        <p:spPr>
          <a:xfrm>
            <a:off x="2387600" y="562929"/>
            <a:ext cx="19621500" cy="2151625"/>
          </a:xfrm>
          <a:prstGeom prst="rect">
            <a:avLst/>
          </a:prstGeom>
        </p:spPr>
        <p:txBody>
          <a:bodyPr/>
          <a:lstStyle/>
          <a:p>
            <a:pPr/>
            <a:r>
              <a:t>Как выглядит BGP?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6503" y="3006570"/>
            <a:ext cx="12916896" cy="988726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S(N) - Autonomous System (Number) - группа IP-сетей объединенных в один уникальный домен маршрутизации (ASN)…"/>
          <p:cNvSpPr txBox="1"/>
          <p:nvPr>
            <p:ph type="subTitle" sz="half" idx="1"/>
          </p:nvPr>
        </p:nvSpPr>
        <p:spPr>
          <a:xfrm>
            <a:off x="15681985" y="3055005"/>
            <a:ext cx="7098978" cy="9790390"/>
          </a:xfrm>
          <a:prstGeom prst="rect">
            <a:avLst/>
          </a:prstGeom>
        </p:spPr>
        <p:txBody>
          <a:bodyPr/>
          <a:lstStyle/>
          <a:p>
            <a:pPr defTabSz="784225">
              <a:defRPr sz="5320"/>
            </a:pPr>
            <a:r>
              <a:rPr>
                <a:solidFill>
                  <a:schemeClr val="accent1"/>
                </a:solidFill>
              </a:rPr>
              <a:t>AS(N)</a:t>
            </a:r>
            <a:r>
              <a:t> - Autonomous System (Number) - группа IP-сетей объединенных в один уникальный домен маршрутизации (ASN)</a:t>
            </a:r>
          </a:p>
          <a:p>
            <a:pPr defTabSz="784225">
              <a:defRPr sz="5320"/>
            </a:pPr>
          </a:p>
          <a:p>
            <a:pPr defTabSz="784225">
              <a:defRPr sz="5320"/>
            </a:pPr>
            <a:r>
              <a:rPr>
                <a:solidFill>
                  <a:schemeClr val="accent1"/>
                </a:solidFill>
              </a:rPr>
              <a:t>iBGP</a:t>
            </a:r>
            <a:r>
              <a:t> - internal BGP (связи внутри ASN)</a:t>
            </a:r>
          </a:p>
          <a:p>
            <a:pPr defTabSz="784225">
              <a:defRPr sz="5320"/>
            </a:pPr>
          </a:p>
          <a:p>
            <a:pPr defTabSz="784225">
              <a:defRPr sz="5320"/>
            </a:pPr>
            <a:r>
              <a:rPr>
                <a:solidFill>
                  <a:schemeClr val="accent1"/>
                </a:solidFill>
              </a:rPr>
              <a:t>eBGP</a:t>
            </a:r>
            <a:r>
              <a:t> - external BGP (связи между разными ASN)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Таков путь BGP до EGOV?…"/>
          <p:cNvSpPr txBox="1"/>
          <p:nvPr>
            <p:ph type="ctrTitle"/>
          </p:nvPr>
        </p:nvSpPr>
        <p:spPr>
          <a:xfrm>
            <a:off x="1804926" y="86197"/>
            <a:ext cx="19621501" cy="2151624"/>
          </a:xfrm>
          <a:prstGeom prst="rect">
            <a:avLst/>
          </a:prstGeom>
        </p:spPr>
        <p:txBody>
          <a:bodyPr/>
          <a:lstStyle/>
          <a:p>
            <a:pPr defTabSz="462280">
              <a:defRPr sz="7392"/>
            </a:pPr>
            <a:r>
              <a:t>Таков путь BGP до EGOV?</a:t>
            </a:r>
          </a:p>
          <a:p>
            <a:pPr defTabSz="462280">
              <a:defRPr sz="7392"/>
            </a:pPr>
            <a:r>
              <a:t>Что такое Looking glass?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1978" y="2165350"/>
            <a:ext cx="20602222" cy="11118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Что нужно знать о BGP с точки зрения ИБ(ACL)"/>
          <p:cNvSpPr txBox="1"/>
          <p:nvPr>
            <p:ph type="ctrTitle"/>
          </p:nvPr>
        </p:nvSpPr>
        <p:spPr>
          <a:xfrm>
            <a:off x="2381250" y="891409"/>
            <a:ext cx="19621500" cy="3924301"/>
          </a:xfrm>
          <a:prstGeom prst="rect">
            <a:avLst/>
          </a:prstGeom>
        </p:spPr>
        <p:txBody>
          <a:bodyPr/>
          <a:lstStyle/>
          <a:p>
            <a:pPr/>
            <a:r>
              <a:t>Что нужно знать о BGP с точки зрения ИБ(ACL)</a:t>
            </a:r>
          </a:p>
        </p:txBody>
      </p:sp>
      <p:sp>
        <p:nvSpPr>
          <p:cNvPr id="133" name="ТСР-порт 179 - должен быть открыт :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ТСР-порт 179 - должен быть открыт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Состояния BGP сессии"/>
          <p:cNvSpPr txBox="1"/>
          <p:nvPr>
            <p:ph type="ctrTitle"/>
          </p:nvPr>
        </p:nvSpPr>
        <p:spPr>
          <a:xfrm>
            <a:off x="2381250" y="416846"/>
            <a:ext cx="19621500" cy="2103484"/>
          </a:xfrm>
          <a:prstGeom prst="rect">
            <a:avLst/>
          </a:prstGeom>
        </p:spPr>
        <p:txBody>
          <a:bodyPr/>
          <a:lstStyle/>
          <a:p>
            <a:pPr/>
            <a:r>
              <a:t>Состояния BGP сессии</a:t>
            </a:r>
          </a:p>
        </p:txBody>
      </p:sp>
      <p:sp>
        <p:nvSpPr>
          <p:cNvPr id="136" name="ТСР-соединение"/>
          <p:cNvSpPr txBox="1"/>
          <p:nvPr>
            <p:ph type="subTitle" sz="quarter" idx="1"/>
          </p:nvPr>
        </p:nvSpPr>
        <p:spPr>
          <a:xfrm>
            <a:off x="8853531" y="9205210"/>
            <a:ext cx="7100700" cy="1178207"/>
          </a:xfrm>
          <a:prstGeom prst="rect">
            <a:avLst/>
          </a:prstGeom>
        </p:spPr>
        <p:txBody>
          <a:bodyPr/>
          <a:lstStyle/>
          <a:p>
            <a:pPr/>
            <a:r>
              <a:t>ТСР-соединение</a:t>
            </a:r>
          </a:p>
        </p:txBody>
      </p:sp>
      <p:sp>
        <p:nvSpPr>
          <p:cNvPr id="137" name="Line"/>
          <p:cNvSpPr/>
          <p:nvPr/>
        </p:nvSpPr>
        <p:spPr>
          <a:xfrm>
            <a:off x="8711356" y="12515850"/>
            <a:ext cx="7100700" cy="1"/>
          </a:xfrm>
          <a:prstGeom prst="line">
            <a:avLst/>
          </a:prstGeom>
          <a:ln w="355600">
            <a:solidFill>
              <a:srgbClr val="75B1D4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8" name="Line"/>
          <p:cNvSpPr/>
          <p:nvPr/>
        </p:nvSpPr>
        <p:spPr>
          <a:xfrm>
            <a:off x="9996898" y="12519628"/>
            <a:ext cx="4813968" cy="1"/>
          </a:xfrm>
          <a:prstGeom prst="line">
            <a:avLst/>
          </a:prstGeom>
          <a:ln w="825500">
            <a:solidFill>
              <a:srgbClr val="75B1D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9" name="ТСР-порт 179"/>
          <p:cNvSpPr txBox="1"/>
          <p:nvPr/>
        </p:nvSpPr>
        <p:spPr>
          <a:xfrm>
            <a:off x="12074698" y="8228717"/>
            <a:ext cx="4154406" cy="935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defRPr sz="5376">
                <a:solidFill>
                  <a:schemeClr val="accent1"/>
                </a:solidFill>
              </a:defRPr>
            </a:lvl1pPr>
          </a:lstStyle>
          <a:p>
            <a:pPr/>
            <a:r>
              <a:t>ТСР-порт 179</a:t>
            </a:r>
          </a:p>
        </p:txBody>
      </p:sp>
      <p:graphicFrame>
        <p:nvGraphicFramePr>
          <p:cNvPr id="140" name="Table"/>
          <p:cNvGraphicFramePr/>
          <p:nvPr/>
        </p:nvGraphicFramePr>
        <p:xfrm>
          <a:off x="2599481" y="2876550"/>
          <a:ext cx="19621501" cy="1016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804400"/>
                <a:gridCol w="9804400"/>
              </a:tblGrid>
              <a:tr h="949960">
                <a:tc gridSpan="2"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BGP состояния соседства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  <a:solidFill>
                      <a:schemeClr val="accent1">
                        <a:hueOff val="-313507"/>
                        <a:satOff val="34334"/>
                        <a:lumOff val="-8266"/>
                        <a:alpha val="62000"/>
                      </a:schemeClr>
                    </a:solidFill>
                  </a:tcPr>
                </a:tc>
                <a:tc hMerge="1">
                  <a:tcPr/>
                </a:tc>
              </a:tr>
              <a:tr h="9499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ТСР-состояния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  <a:solidFill>
                      <a:schemeClr val="accent1">
                        <a:hueOff val="-313507"/>
                        <a:satOff val="34334"/>
                        <a:lumOff val="-8266"/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BGP-состояния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  <a:solidFill>
                      <a:schemeClr val="accent1">
                        <a:hueOff val="-313507"/>
                        <a:satOff val="34334"/>
                        <a:lumOff val="-8266"/>
                        <a:alpha val="62000"/>
                      </a:schemeClr>
                    </a:solidFill>
                  </a:tcPr>
                </a:tc>
              </a:tr>
              <a:tr h="9499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OpenSent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</a:tr>
              <a:tr h="9499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Connect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OpenConfirm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</a:tr>
              <a:tr h="9499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Active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Established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3062" y="9386658"/>
            <a:ext cx="10381639" cy="249808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BGP-соединение"/>
          <p:cNvSpPr txBox="1"/>
          <p:nvPr/>
        </p:nvSpPr>
        <p:spPr>
          <a:xfrm>
            <a:off x="8853531" y="10532870"/>
            <a:ext cx="7100700" cy="1178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BGP-соединение</a:t>
            </a:r>
          </a:p>
        </p:txBody>
      </p:sp>
      <p:sp>
        <p:nvSpPr>
          <p:cNvPr id="143" name="BGP Established"/>
          <p:cNvSpPr txBox="1"/>
          <p:nvPr/>
        </p:nvSpPr>
        <p:spPr>
          <a:xfrm>
            <a:off x="9132593" y="12177143"/>
            <a:ext cx="6542576" cy="703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35634">
              <a:defRPr sz="4312"/>
            </a:lvl1pPr>
          </a:lstStyle>
          <a:p>
            <a:pPr/>
            <a:r>
              <a:t>BGP Established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BGP finite state machine(FSM)"/>
          <p:cNvSpPr txBox="1"/>
          <p:nvPr>
            <p:ph type="ctrTitle"/>
          </p:nvPr>
        </p:nvSpPr>
        <p:spPr>
          <a:xfrm>
            <a:off x="1404497" y="303633"/>
            <a:ext cx="20598253" cy="2163726"/>
          </a:xfrm>
          <a:prstGeom prst="rect">
            <a:avLst/>
          </a:prstGeom>
        </p:spPr>
        <p:txBody>
          <a:bodyPr/>
          <a:lstStyle/>
          <a:p>
            <a:pPr/>
            <a:r>
              <a:t>BGP finite state machine(FSM)</a:t>
            </a:r>
          </a:p>
        </p:txBody>
      </p:sp>
      <p:sp>
        <p:nvSpPr>
          <p:cNvPr id="146" name="Idle: BGP отклоняет все попытки соединения и переходит в следующее состояние после того как получит сообщение start и тогда будет инициировано ТСР-соединение и переход в состояние &quot;Connect&quot;…"/>
          <p:cNvSpPr txBox="1"/>
          <p:nvPr>
            <p:ph type="subTitle" idx="1"/>
          </p:nvPr>
        </p:nvSpPr>
        <p:spPr>
          <a:xfrm>
            <a:off x="9726707" y="2713380"/>
            <a:ext cx="13702165" cy="10318552"/>
          </a:xfrm>
          <a:prstGeom prst="rect">
            <a:avLst/>
          </a:prstGeom>
        </p:spPr>
        <p:txBody>
          <a:bodyPr/>
          <a:lstStyle/>
          <a:p>
            <a:pPr defTabSz="445770">
              <a:defRPr sz="3024"/>
            </a:pPr>
            <a:r>
              <a:rPr b="1">
                <a:solidFill>
                  <a:schemeClr val="accent1"/>
                </a:solidFill>
              </a:rPr>
              <a:t>Idle:</a:t>
            </a:r>
            <a:r>
              <a:t> BGP отклоняет все попытки соединения и переходит в следующее состояние после того как получит сообщение start и тогда будет инициировано ТСР-соединение и переход в состояние "Connect"</a:t>
            </a:r>
          </a:p>
          <a:p>
            <a:pPr defTabSz="445770">
              <a:defRPr sz="3024"/>
            </a:pPr>
          </a:p>
          <a:p>
            <a:pPr defTabSz="445770">
              <a:defRPr sz="3024"/>
            </a:pPr>
            <a:r>
              <a:rPr b="1">
                <a:solidFill>
                  <a:schemeClr val="accent1"/>
                </a:solidFill>
              </a:rPr>
              <a:t>Connect:</a:t>
            </a:r>
            <a:r>
              <a:t> ожидается установка ТСР-соединения с пиром, при удачной попытке посылается BGP-сообщение "OPEN" и происходит переход в состояние "OpenSent", при неудачной попытке переходит в состояние "Active"</a:t>
            </a:r>
          </a:p>
          <a:p>
            <a:pPr defTabSz="445770">
              <a:defRPr sz="3024"/>
            </a:pPr>
          </a:p>
          <a:p>
            <a:pPr defTabSz="445770">
              <a:defRPr sz="3024"/>
            </a:pPr>
            <a:r>
              <a:rPr b="1">
                <a:solidFill>
                  <a:schemeClr val="accent1"/>
                </a:solidFill>
              </a:rPr>
              <a:t>Active:</a:t>
            </a:r>
            <a:r>
              <a:t> ТСР-соединение в состоянии "Connect" не было установлено и ожидается установка соединения от пира</a:t>
            </a:r>
          </a:p>
          <a:p>
            <a:pPr defTabSz="445770">
              <a:defRPr sz="3024"/>
            </a:pPr>
          </a:p>
          <a:p>
            <a:pPr defTabSz="445770">
              <a:defRPr sz="3024"/>
            </a:pPr>
            <a:r>
              <a:rPr b="1">
                <a:solidFill>
                  <a:schemeClr val="accent1"/>
                </a:solidFill>
              </a:rPr>
              <a:t>OpenSent:</a:t>
            </a:r>
            <a:r>
              <a:t> отсылается BGP-сообщение "OPEN", при получении BGP-сообщения "OPEN" посылается "OPEN" и "KEEPALIVE" в ответ - переход в состояние "OpenConfirm"; при получении "NOTIFICATION" состояние меняется на "Idle"</a:t>
            </a:r>
          </a:p>
          <a:p>
            <a:pPr defTabSz="445770">
              <a:defRPr sz="3024"/>
            </a:pPr>
          </a:p>
          <a:p>
            <a:pPr defTabSz="445770">
              <a:defRPr sz="3024"/>
            </a:pPr>
            <a:r>
              <a:rPr b="1">
                <a:solidFill>
                  <a:schemeClr val="accent1"/>
                </a:solidFill>
              </a:rPr>
              <a:t>OpenConfirm:</a:t>
            </a:r>
            <a:r>
              <a:t> при получении BGP-сообщения "OPEN" посылается "OPEN" и "KEEPALIVE" в ответ, при получении BGP-сообщения "KEEPALIVE" происходит переход в состояние "Established", при получении "NOTIFICATION" состояние меняется на "Idle"</a:t>
            </a:r>
          </a:p>
          <a:p>
            <a:pPr defTabSz="445770">
              <a:defRPr sz="3024"/>
            </a:pPr>
          </a:p>
          <a:p>
            <a:pPr defTabSz="445770">
              <a:defRPr sz="3024"/>
            </a:pPr>
            <a:r>
              <a:rPr b="1">
                <a:solidFill>
                  <a:schemeClr val="accent1"/>
                </a:solidFill>
              </a:rPr>
              <a:t>Established:</a:t>
            </a:r>
            <a:r>
              <a:t> то самое желаемое состояние, если мы его видим - всё хорошо! В этом состоянии мы обмениваемся BGP-сообщениями: "UPDATE", "NOTIFICATION", "KEEPALIVE"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265" y="2725353"/>
            <a:ext cx="7973998" cy="10294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GP-сообщения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/>
          <a:p>
            <a:pPr/>
            <a:r>
              <a:t>BGP-сообщения</a:t>
            </a:r>
          </a:p>
        </p:txBody>
      </p:sp>
      <p:sp>
        <p:nvSpPr>
          <p:cNvPr id="150" name="OPEN: содержит поля: &quot;Version&quot;, &quot;My Autonomous System&quot;, &quot;Hold Time&quot;, &quot;BGP Identifier&quot;, “Optional Parameters Lenghts&quot;, &quot;Optional Parameters&quot;. Если сообщение приемлемо отсылается сообщение &quot;KEEPALIVE&quot;…"/>
          <p:cNvSpPr txBox="1"/>
          <p:nvPr>
            <p:ph type="subTitle" sz="half" idx="1"/>
          </p:nvPr>
        </p:nvSpPr>
        <p:spPr>
          <a:xfrm>
            <a:off x="890519" y="6665227"/>
            <a:ext cx="20571222" cy="6361082"/>
          </a:xfrm>
          <a:prstGeom prst="rect">
            <a:avLst/>
          </a:prstGeom>
        </p:spPr>
        <p:txBody>
          <a:bodyPr/>
          <a:lstStyle/>
          <a:p>
            <a:pPr defTabSz="652145">
              <a:defRPr sz="4424"/>
            </a:pPr>
            <a:r>
              <a:rPr b="1">
                <a:solidFill>
                  <a:schemeClr val="accent1"/>
                </a:solidFill>
              </a:rPr>
              <a:t>OPEN:</a:t>
            </a:r>
            <a:r>
              <a:t> содержит поля: "Version", "My Autonomous System", "Hold Time", "BGP Identifier", “Optional Parameters Lenghts", "Optional Parameters". Если сообщение приемлемо отсылается сообщение "KEEPALIVE"</a:t>
            </a:r>
          </a:p>
          <a:p>
            <a:pPr defTabSz="652145">
              <a:defRPr sz="4424"/>
            </a:pPr>
          </a:p>
          <a:p>
            <a:pPr defTabSz="652145">
              <a:defRPr sz="4424"/>
            </a:pPr>
            <a:r>
              <a:rPr b="1">
                <a:solidFill>
                  <a:schemeClr val="accent1"/>
                </a:solidFill>
              </a:rPr>
              <a:t>UPDATE:</a:t>
            </a:r>
            <a:r>
              <a:t> отсылка маршрутной информации</a:t>
            </a:r>
          </a:p>
          <a:p>
            <a:pPr defTabSz="652145">
              <a:defRPr sz="4424"/>
            </a:pPr>
          </a:p>
          <a:p>
            <a:pPr defTabSz="652145">
              <a:defRPr sz="4424"/>
            </a:pPr>
            <a:r>
              <a:rPr b="1">
                <a:solidFill>
                  <a:schemeClr val="accent1"/>
                </a:solidFill>
              </a:rPr>
              <a:t>NOTIFICATION:</a:t>
            </a:r>
            <a:r>
              <a:t> сообщение об ошибке, при получении такого сообщения BGP-соединение сразу же закрывается</a:t>
            </a:r>
          </a:p>
          <a:p>
            <a:pPr defTabSz="652145">
              <a:defRPr sz="4424"/>
            </a:pPr>
          </a:p>
          <a:p>
            <a:pPr defTabSz="652145">
              <a:defRPr sz="4424"/>
            </a:pPr>
            <a:r>
              <a:rPr b="1">
                <a:solidFill>
                  <a:schemeClr val="accent1"/>
                </a:solidFill>
              </a:rPr>
              <a:t>KEEPALIVE:</a:t>
            </a:r>
            <a:r>
              <a:t> выполняет роль сообщения о том, что сосед доступен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128" y="2534022"/>
            <a:ext cx="85217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HEADER:(заголовок) BGP-сообщения всегда одинаковой длины 16 байт под поле “Marker&quot;, 2 байта под поле &quot;Lenght&quot;, и 1 байт под поле “Type&quot;"/>
          <p:cNvSpPr txBox="1"/>
          <p:nvPr/>
        </p:nvSpPr>
        <p:spPr>
          <a:xfrm>
            <a:off x="9581053" y="2551266"/>
            <a:ext cx="12148153" cy="4012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rPr b="1">
                <a:solidFill>
                  <a:schemeClr val="accent1"/>
                </a:solidFill>
              </a:rPr>
              <a:t>HEADER:(заголовок)</a:t>
            </a:r>
            <a:r>
              <a:t> BGP-сообщения всегда одинаковой длины 16 байт под поле “Marker", 2 байта под поле "Lenght", и 1 байт под поле “Type"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GP-маршруты - путь в RIB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>
            <a:lvl1pPr defTabSz="808990">
              <a:defRPr sz="12936"/>
            </a:lvl1pPr>
          </a:lstStyle>
          <a:p>
            <a:pPr/>
            <a:r>
              <a:t>BGP-маршруты - путь в RIB</a:t>
            </a:r>
          </a:p>
        </p:txBody>
      </p:sp>
      <p:sp>
        <p:nvSpPr>
          <p:cNvPr id="155" name="RIB - таблица маршрутизации, хранящая только лучшие из лучших маршрутов.…"/>
          <p:cNvSpPr txBox="1"/>
          <p:nvPr>
            <p:ph type="subTitle" idx="1"/>
          </p:nvPr>
        </p:nvSpPr>
        <p:spPr>
          <a:xfrm>
            <a:off x="2131011" y="2713380"/>
            <a:ext cx="19878089" cy="10152217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chemeClr val="accent1"/>
                </a:solidFill>
              </a:rPr>
              <a:t>RIB</a:t>
            </a:r>
            <a:r>
              <a:t> - таблица маршрутизации, хранящая только лучшие из лучших маршрутов.</a:t>
            </a:r>
          </a:p>
          <a:p>
            <a:pPr/>
          </a:p>
          <a:p>
            <a:pPr/>
            <a:r>
              <a:t>BGP анонсирует в RIB не все приходящие маршруты, а только лучшие. То есть </a:t>
            </a:r>
            <a:r>
              <a:rPr b="1">
                <a:solidFill>
                  <a:schemeClr val="accent1"/>
                </a:solidFill>
              </a:rPr>
              <a:t>от одного соседа</a:t>
            </a:r>
            <a:r>
              <a:t> </a:t>
            </a:r>
            <a:r>
              <a:rPr b="1">
                <a:solidFill>
                  <a:schemeClr val="accent1"/>
                </a:solidFill>
              </a:rPr>
              <a:t>вы никогда не получите два маршрута в одну сеть</a:t>
            </a:r>
            <a:r>
              <a:t>, но в самой BGP-таблице их может быть больше одного.</a:t>
            </a:r>
          </a:p>
          <a:p>
            <a:pPr/>
            <a:endParaRPr b="1">
              <a:solidFill>
                <a:schemeClr val="accent1"/>
              </a:solidFill>
            </a:endParaRPr>
          </a:p>
          <a:p>
            <a:pPr/>
            <a:r>
              <a:t>B</a:t>
            </a:r>
            <a:r>
              <a:rPr b="1"/>
              <a:t>GP-</a:t>
            </a:r>
            <a:r>
              <a:t>префиксу(маршруту) присваиваются дополнительные </a:t>
            </a:r>
            <a:r>
              <a:rPr>
                <a:solidFill>
                  <a:schemeClr val="accent1"/>
                </a:solidFill>
              </a:rPr>
              <a:t>BGP-атрибуты</a:t>
            </a:r>
            <a:r>
              <a:t> на основании которых и принимается решение о лучшем маршруте </a:t>
            </a:r>
            <a:r>
              <a:rPr>
                <a:solidFill>
                  <a:schemeClr val="accent1"/>
                </a:solidFill>
              </a:rPr>
              <a:t>(Best Path Selection)</a:t>
            </a:r>
            <a:r>
              <a:t> с точки зрения BGP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